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5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5FC7542-87C6-4D5E-ABA7-9F75ACD03D3A}" type="datetimeFigureOut">
              <a:rPr lang="ar-EG" smtClean="0"/>
              <a:pPr/>
              <a:t>24/07/1441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E1A7B7A8-7EAB-47B1-94B3-C1FAC0F4FB79}"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5FC7542-87C6-4D5E-ABA7-9F75ACD03D3A}" type="datetimeFigureOut">
              <a:rPr lang="ar-EG" smtClean="0"/>
              <a:pPr/>
              <a:t>24/07/1441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1A7B7A8-7EAB-47B1-94B3-C1FAC0F4FB79}"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EG" dirty="0"/>
          </a:p>
        </p:txBody>
      </p:sp>
      <p:sp>
        <p:nvSpPr>
          <p:cNvPr id="3" name="عنوان فرعي 2"/>
          <p:cNvSpPr>
            <a:spLocks noGrp="1"/>
          </p:cNvSpPr>
          <p:nvPr>
            <p:ph type="subTitle" idx="1"/>
          </p:nvPr>
        </p:nvSpPr>
        <p:spPr/>
        <p:txBody>
          <a:bodyPr/>
          <a:lstStyle/>
          <a:p>
            <a:endParaRPr lang="ar-EG"/>
          </a:p>
        </p:txBody>
      </p:sp>
      <p:pic>
        <p:nvPicPr>
          <p:cNvPr id="1026" name="Picture 2" descr="C:\Users\AlBuraq\AppData\Local\Temp\4f0cb21f-c9e1-4a94-833a-6d01e735fcab.JPG"/>
          <p:cNvPicPr>
            <a:picLocks noChangeAspect="1" noChangeArrowheads="1"/>
          </p:cNvPicPr>
          <p:nvPr/>
        </p:nvPicPr>
        <p:blipFill>
          <a:blip r:embed="rId2" cstate="print"/>
          <a:srcRect/>
          <a:stretch>
            <a:fillRect/>
          </a:stretch>
        </p:blipFill>
        <p:spPr bwMode="auto">
          <a:xfrm>
            <a:off x="0" y="837816"/>
            <a:ext cx="9144000" cy="5182368"/>
          </a:xfrm>
          <a:prstGeom prst="rect">
            <a:avLst/>
          </a:prstGeom>
          <a:noFill/>
        </p:spPr>
      </p:pic>
      <p:sp>
        <p:nvSpPr>
          <p:cNvPr id="5" name="مستطيل 4"/>
          <p:cNvSpPr/>
          <p:nvPr/>
        </p:nvSpPr>
        <p:spPr>
          <a:xfrm>
            <a:off x="2987824" y="1236092"/>
            <a:ext cx="5760640" cy="3708708"/>
          </a:xfrm>
          <a:prstGeom prst="rect">
            <a:avLst/>
          </a:prstGeom>
        </p:spPr>
        <p:txBody>
          <a:bodyPr wrap="square">
            <a:spAutoFit/>
          </a:bodyPr>
          <a:lstStyle/>
          <a:p>
            <a:pPr lvl="0" algn="ctr" fontAlgn="base">
              <a:spcBef>
                <a:spcPct val="0"/>
              </a:spcBef>
              <a:spcAft>
                <a:spcPct val="0"/>
              </a:spcAft>
            </a:pPr>
            <a:r>
              <a:rPr lang="ar-EG" sz="4400" b="1" dirty="0" smtClean="0">
                <a:latin typeface="Comic Sans MS" pitchFamily="66" charset="0"/>
                <a:ea typeface="Dotum" pitchFamily="34" charset="-127"/>
                <a:cs typeface="Monotype Koufi" pitchFamily="2" charset="-78"/>
              </a:rPr>
              <a:t>أساسيات الحاسب الآلي في المكتبات ومراكز المعلومات</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sz="2800" b="1" dirty="0" smtClean="0">
                <a:latin typeface="Arial" pitchFamily="34" charset="0"/>
                <a:ea typeface="Times New Roman" pitchFamily="18" charset="0"/>
                <a:cs typeface="Monotype Koufi" pitchFamily="2" charset="-78"/>
              </a:rPr>
              <a:t>تأليـــــــــف </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sz="3600" dirty="0" smtClean="0">
                <a:latin typeface="Arial" pitchFamily="34" charset="0"/>
                <a:ea typeface="Times New Roman" pitchFamily="18" charset="0"/>
                <a:cs typeface="Monotype Koufi" pitchFamily="2" charset="-78"/>
              </a:rPr>
              <a:t>د/ سامح زينهم عبد الجواد </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dirty="0" smtClean="0">
                <a:latin typeface="Arial" pitchFamily="34" charset="0"/>
                <a:ea typeface="Times New Roman" pitchFamily="18" charset="0"/>
                <a:cs typeface="Monotype Koufi" pitchFamily="2" charset="-78"/>
              </a:rPr>
              <a:t>أستاذ علــــــــم المعلــــــــومـات المساعد</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dirty="0" smtClean="0">
                <a:latin typeface="Arial" pitchFamily="34" charset="0"/>
                <a:ea typeface="Times New Roman" pitchFamily="18" charset="0"/>
                <a:cs typeface="Monotype Koufi" pitchFamily="2" charset="-78"/>
              </a:rPr>
              <a:t>رئيس قسم المكتبات والمعلومات</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sz="1100" dirty="0" smtClean="0">
                <a:latin typeface="Arial" pitchFamily="34" charset="0"/>
                <a:ea typeface="Times New Roman" pitchFamily="18" charset="0"/>
                <a:cs typeface="Monotype Koufi" pitchFamily="2" charset="-78"/>
              </a:rPr>
              <a:t>كلية </a:t>
            </a:r>
            <a:r>
              <a:rPr lang="ar-EG" sz="1100" dirty="0" err="1" smtClean="0">
                <a:latin typeface="Arial" pitchFamily="34" charset="0"/>
                <a:ea typeface="Times New Roman" pitchFamily="18" charset="0"/>
                <a:cs typeface="Monotype Koufi" pitchFamily="2" charset="-78"/>
              </a:rPr>
              <a:t>الآداب </a:t>
            </a:r>
            <a:r>
              <a:rPr lang="ar-EG" sz="1100" dirty="0" smtClean="0">
                <a:latin typeface="Arial" pitchFamily="34" charset="0"/>
                <a:ea typeface="Times New Roman" pitchFamily="18" charset="0"/>
                <a:cs typeface="Monotype Koufi" pitchFamily="2" charset="-78"/>
              </a:rPr>
              <a:t>– جامعة بنها </a:t>
            </a:r>
            <a:endParaRPr lang="en-US" sz="1100" dirty="0" smtClean="0">
              <a:latin typeface="Arial" pitchFamily="34" charset="0"/>
              <a:cs typeface="Arial" pitchFamily="34" charset="0"/>
            </a:endParaRPr>
          </a:p>
          <a:p>
            <a:pPr lvl="0" algn="ctr" eaLnBrk="0" fontAlgn="base" hangingPunct="0">
              <a:spcBef>
                <a:spcPct val="0"/>
              </a:spcBef>
              <a:spcAft>
                <a:spcPct val="0"/>
              </a:spcAft>
            </a:pPr>
            <a:r>
              <a:rPr lang="ar-EG" sz="3600" dirty="0" smtClean="0">
                <a:latin typeface="Arial" pitchFamily="34" charset="0"/>
                <a:ea typeface="Times New Roman" pitchFamily="18" charset="0"/>
                <a:cs typeface="Monotype Koufi" pitchFamily="2" charset="-78"/>
              </a:rPr>
              <a:t>الفرقة الثالثة</a:t>
            </a:r>
            <a:endParaRPr lang="ar-E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للفهرسة </a:t>
            </a:r>
            <a:r>
              <a:rPr lang="en-US" sz="2400" dirty="0"/>
              <a:t/>
            </a:r>
            <a:br>
              <a:rPr lang="en-US" sz="2400" dirty="0"/>
            </a:br>
            <a:r>
              <a:rPr lang="ar-EG" sz="2400" b="1" dirty="0"/>
              <a:t>يستخدم النظام الفرعي للفهرسة  </a:t>
            </a:r>
            <a:r>
              <a:rPr lang="en-US" sz="2400" dirty="0"/>
              <a:t>Cataloging Module</a:t>
            </a:r>
            <a:r>
              <a:rPr lang="ar-EG" sz="2400" b="1" dirty="0"/>
              <a:t> لخلق وتخزين واسترجاع وإدارة التسجيلات الببليوجرافية و/أو الكشافات ويحدد شكل </a:t>
            </a:r>
            <a:r>
              <a:rPr lang="ar-EG" sz="2400" b="1" dirty="0" err="1"/>
              <a:t>التسجيلة</a:t>
            </a:r>
            <a:r>
              <a:rPr lang="ar-EG" sz="2400" b="1" dirty="0"/>
              <a:t> المستخدمة فى قاعدة البيانات ويوفر ضبط استنادي للمؤلف والموضوع </a:t>
            </a:r>
            <a:r>
              <a:rPr lang="ar-EG" sz="2400" b="1" dirty="0" err="1"/>
              <a:t>والعنوان </a:t>
            </a:r>
            <a:r>
              <a:rPr lang="ar-EG" sz="2400" b="1" dirty="0"/>
              <a:t>..</a:t>
            </a:r>
            <a:r>
              <a:rPr lang="ar-EG" sz="2400" b="1" dirty="0" err="1"/>
              <a:t>الخ </a:t>
            </a:r>
            <a:r>
              <a:rPr lang="ar-EG" sz="2400" b="1" dirty="0"/>
              <a:t>، وبعض الأنظمة تخلق </a:t>
            </a:r>
            <a:r>
              <a:rPr lang="ar-EG" sz="2400" b="1" dirty="0" err="1"/>
              <a:t>تسجيلة</a:t>
            </a:r>
            <a:r>
              <a:rPr lang="ar-EG" sz="2400" b="1" dirty="0"/>
              <a:t> تدعى </a:t>
            </a:r>
            <a:r>
              <a:rPr lang="ar-EG" sz="2400" b="1" dirty="0" err="1"/>
              <a:t>تسجيلة</a:t>
            </a:r>
            <a:r>
              <a:rPr lang="ar-EG" sz="2400" b="1" dirty="0"/>
              <a:t> الموجودات </a:t>
            </a:r>
            <a:r>
              <a:rPr lang="en-US" sz="2400" b="1" dirty="0"/>
              <a:t>Holding Record</a:t>
            </a:r>
            <a:r>
              <a:rPr lang="ar-EG" sz="2400" b="1" dirty="0"/>
              <a:t> والتي تتضمن معلومات عن كل مادة مفردة والى تفيد في إجراءات الإعارة.</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للفهرس المباشر </a:t>
            </a:r>
            <a:r>
              <a:rPr lang="en-US" sz="2400" dirty="0"/>
              <a:t/>
            </a:r>
            <a:br>
              <a:rPr lang="en-US" sz="2400" dirty="0"/>
            </a:br>
            <a:r>
              <a:rPr lang="ar-EG" sz="2400" b="1" dirty="0"/>
              <a:t>تنتج أنشطة الفهرسة باستخدام الأنظمة الآلية المتكاملة فهرس الكتروني نطلق عليه فهرس الإتاحة العامة على الخط المباشر   </a:t>
            </a:r>
            <a:r>
              <a:rPr lang="en-US" sz="2400" b="1" dirty="0"/>
              <a:t>OPAC</a:t>
            </a:r>
            <a:r>
              <a:rPr lang="ar-EG" sz="2400" b="1" dirty="0"/>
              <a:t>، وهذا الفهرس هو الهدف الأساسي من استخدام الأنظمة الآلية المتكاملة وهو الذي يمكن المستخدمين من البحث عن مقتنيات المكتبة المختلفة باستخدام نقاط بحث </a:t>
            </a:r>
            <a:r>
              <a:rPr lang="ar-EG" sz="2400" b="1" dirty="0" err="1"/>
              <a:t>متعددة </a:t>
            </a:r>
            <a:r>
              <a:rPr lang="ar-EG" sz="2400" b="1" dirty="0"/>
              <a:t>، والفهرس المباشر عادة ما يعرض كنظام فرعى مضاف </a:t>
            </a:r>
            <a:r>
              <a:rPr lang="en-US" sz="2400" b="1" dirty="0"/>
              <a:t> Add-on  Module  </a:t>
            </a:r>
            <a:r>
              <a:rPr lang="ar-EG" sz="2400" b="1" dirty="0"/>
              <a:t>والذي يكون متكامل مع النظام الفرعي للفهرسة.</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للتزويد </a:t>
            </a:r>
            <a:r>
              <a:rPr lang="en-US" sz="2400" dirty="0"/>
              <a:t/>
            </a:r>
            <a:br>
              <a:rPr lang="en-US" sz="2400" dirty="0"/>
            </a:br>
            <a:r>
              <a:rPr lang="ar-EG" sz="2400" b="1" dirty="0"/>
              <a:t>معظم الأنظمة الآلية المتكاملة تدعم أنظمة فرعية إدارية للتزويد </a:t>
            </a:r>
            <a:r>
              <a:rPr lang="en-US" sz="2400" b="1" dirty="0"/>
              <a:t>Acquisition Module  </a:t>
            </a:r>
            <a:r>
              <a:rPr lang="ar-EG" sz="2400" b="1" dirty="0"/>
              <a:t>كمكون تطبيقي اختياري وذلك منذ الثمانينات </a:t>
            </a:r>
            <a:r>
              <a:rPr lang="ar-EG" sz="2400" b="1" dirty="0" err="1"/>
              <a:t>تقريبا </a:t>
            </a:r>
            <a:r>
              <a:rPr lang="ar-EG" sz="2400" b="1" dirty="0"/>
              <a:t>، ويقوم النظام الفرعي للتزويد بمكينة كل المهام التى يقوم </a:t>
            </a:r>
            <a:r>
              <a:rPr lang="ar-EG" sz="2400" b="1" dirty="0" err="1"/>
              <a:t>بها</a:t>
            </a:r>
            <a:r>
              <a:rPr lang="ar-EG" sz="2400" b="1" dirty="0"/>
              <a:t> قسم التزويد بالمكتبات ولكن بطريقة أكثر سرعة وفعالية حيث يقوم بإحلال خطوات العمل اليدوية  إلى إدخال بيانات ومعالجة </a:t>
            </a:r>
            <a:r>
              <a:rPr lang="ar-EG" sz="2400" b="1" dirty="0" err="1"/>
              <a:t>كمبيوتر.</a:t>
            </a:r>
            <a:r>
              <a:rPr lang="ar-EG" sz="2400" b="1" dirty="0"/>
              <a:t>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لضبط المسلسلات </a:t>
            </a:r>
            <a:r>
              <a:rPr lang="en-US" sz="2400" dirty="0"/>
              <a:t/>
            </a:r>
            <a:br>
              <a:rPr lang="en-US" sz="2400" dirty="0"/>
            </a:br>
            <a:r>
              <a:rPr lang="ar-EG" sz="2400" b="1" dirty="0"/>
              <a:t>النظام الفرعي لضبط المسلسلات </a:t>
            </a:r>
            <a:r>
              <a:rPr lang="en-US" sz="2400" b="1" dirty="0"/>
              <a:t>Serial Control Module </a:t>
            </a:r>
            <a:r>
              <a:rPr lang="ar-EG" sz="2400" b="1" dirty="0"/>
              <a:t>من الأنظمة الفرعية التي تتاح إلى المكتبات بشكل اختياري ويمكن إضافتها فى </a:t>
            </a:r>
            <a:r>
              <a:rPr lang="ar-EG" sz="2400" b="1" dirty="0" err="1"/>
              <a:t>ـى</a:t>
            </a:r>
            <a:r>
              <a:rPr lang="ar-EG" sz="2400" b="1" dirty="0"/>
              <a:t> وقت بعد تركيب </a:t>
            </a:r>
            <a:r>
              <a:rPr lang="ar-EG" sz="2400" b="1" dirty="0" err="1"/>
              <a:t>النظام </a:t>
            </a:r>
            <a:r>
              <a:rPr lang="ar-EG" sz="2400" b="1" dirty="0"/>
              <a:t>.وقد يكون إجراءات ضبط المسلسلات جزء من المهام التي يقوم </a:t>
            </a:r>
            <a:r>
              <a:rPr lang="ar-EG" sz="2400" b="1" dirty="0" err="1"/>
              <a:t>بها</a:t>
            </a:r>
            <a:r>
              <a:rPr lang="ar-EG" sz="2400" b="1" dirty="0"/>
              <a:t> النظام الفرعي للتزويد نتيجة تشابه الأعمال التي تتم بوحدتي التزويد وضبط المسلسلات وقد يكون هناك نظام فرعى مستقل لضبط المسلسلات.</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النظام الفرعي للإعارة </a:t>
            </a:r>
            <a:r>
              <a:rPr lang="en-US" sz="2400" dirty="0"/>
              <a:t/>
            </a:r>
            <a:br>
              <a:rPr lang="en-US" sz="2400" dirty="0"/>
            </a:br>
            <a:r>
              <a:rPr lang="ar-EG" sz="2400" b="1" dirty="0"/>
              <a:t>ظهر النظام الفرعي للإعارة </a:t>
            </a:r>
            <a:r>
              <a:rPr lang="en-US" sz="2400" b="1" dirty="0"/>
              <a:t>Circulation Module </a:t>
            </a:r>
            <a:r>
              <a:rPr lang="ar-EG" sz="2400" b="1" dirty="0"/>
              <a:t> منذ ظهور الأنظمة الآلية المتكاملة فى الثمانيات وهو مكون أساسي من مكونات النظام المتكامل مع النظام الفرعي للفهرسة والفهرس </a:t>
            </a:r>
            <a:r>
              <a:rPr lang="ar-EG" sz="2400" b="1" dirty="0" err="1"/>
              <a:t>المباشر .</a:t>
            </a:r>
            <a:r>
              <a:rPr lang="ar-EG" sz="2400" b="1" dirty="0"/>
              <a:t> ونظم الإعارة تخلق ملف سياسة الإعارة وقاعدة بيانات </a:t>
            </a:r>
            <a:r>
              <a:rPr lang="ar-EG" sz="2400" b="1" dirty="0" err="1"/>
              <a:t>المستفيدين </a:t>
            </a:r>
            <a:r>
              <a:rPr lang="ar-EG" sz="2400" b="1" dirty="0"/>
              <a:t>، وتحدد الملامح والامتيازات والإجراءات الأخرى مثل المحاسبة والدفع وغرامات التأخير والكتب المفقودة </a:t>
            </a:r>
            <a:r>
              <a:rPr lang="ar-EG" sz="2400" b="1" dirty="0" err="1"/>
              <a:t>والاشعارات</a:t>
            </a:r>
            <a:r>
              <a:rPr lang="ar-EG" sz="2400" b="1" dirty="0"/>
              <a:t> </a:t>
            </a:r>
            <a:r>
              <a:rPr lang="ar-EG" sz="2400" b="1" dirty="0" err="1"/>
              <a:t>وغيرها </a:t>
            </a:r>
            <a:r>
              <a:rPr lang="ar-EG" sz="2400" b="1" dirty="0"/>
              <a:t>، كما تقوم بميكنة كل مهام الإعارة من استعارة وإرجاع وحجز ومطالبات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لتبادل الإعارة </a:t>
            </a:r>
            <a:r>
              <a:rPr lang="en-US" sz="2400" dirty="0"/>
              <a:t/>
            </a:r>
            <a:br>
              <a:rPr lang="en-US" sz="2400" dirty="0"/>
            </a:br>
            <a:r>
              <a:rPr lang="ar-EG" sz="2400" b="1" dirty="0"/>
              <a:t>النظام الفرع لتبادل الإعارة </a:t>
            </a:r>
            <a:r>
              <a:rPr lang="en-US" sz="2400" b="1" dirty="0"/>
              <a:t>Inter Library Loan Module </a:t>
            </a:r>
            <a:r>
              <a:rPr lang="ar-EG" sz="2400" b="1" dirty="0"/>
              <a:t>من  الأنظمة الفرعية الاختيارية والتى يمكن تركيبها بعد استخدام النظام الآلي </a:t>
            </a:r>
            <a:r>
              <a:rPr lang="ar-EG" sz="2400" b="1" dirty="0" err="1"/>
              <a:t>المتكامل </a:t>
            </a:r>
            <a:r>
              <a:rPr lang="ar-EG" sz="2400" b="1" dirty="0"/>
              <a:t>، وقد يقوم النظام الفرعي للإعارة أساسا بدمج وظائف تبادل الإعارة </a:t>
            </a:r>
            <a:r>
              <a:rPr lang="ar-EG" sz="2400" b="1" dirty="0" err="1"/>
              <a:t>أيضا </a:t>
            </a:r>
            <a:r>
              <a:rPr lang="ar-EG" sz="2400" b="1" dirty="0"/>
              <a:t>، وهو له أهمية كبيرة وخاصة مع الأنظمة الآلية المحملة فى نطاق </a:t>
            </a:r>
            <a:r>
              <a:rPr lang="ar-EG" sz="2400" b="1" dirty="0" err="1"/>
              <a:t>الجامعات </a:t>
            </a:r>
            <a:r>
              <a:rPr lang="ar-EG" sz="2400" b="1" dirty="0"/>
              <a:t>، وهو لا يسمح فقط بتبادل الإعارة بين المكتبات المشاركة فى النظام بل أيضا مع المكتبات الأخرى التي تستخدم أنظمة آلية مختلفة أخرى وذلك من خلال الالتزام بمعايير تبادل </a:t>
            </a:r>
            <a:r>
              <a:rPr lang="ar-EG" sz="2400" b="1" dirty="0" err="1"/>
              <a:t>الإعارة.</a:t>
            </a:r>
            <a:r>
              <a:rPr lang="ar-EG" sz="2400" b="1" dirty="0"/>
              <a:t>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النظام الفرعي لتبادل الإعارة </a:t>
            </a:r>
            <a:r>
              <a:rPr lang="en-US" sz="2400" dirty="0"/>
              <a:t/>
            </a:r>
            <a:br>
              <a:rPr lang="en-US" sz="2400" dirty="0"/>
            </a:br>
            <a:r>
              <a:rPr lang="ar-EG" sz="2400" b="1" dirty="0"/>
              <a:t>النظام الفرع لتبادل الإعارة </a:t>
            </a:r>
            <a:r>
              <a:rPr lang="en-US" sz="2400" b="1" dirty="0"/>
              <a:t>Inter Library Loan Module </a:t>
            </a:r>
            <a:r>
              <a:rPr lang="ar-EG" sz="2400" b="1" dirty="0"/>
              <a:t>من  الأنظمة الفرعية الاختيارية والتى يمكن تركيبها بعد استخدام النظام الآلي </a:t>
            </a:r>
            <a:r>
              <a:rPr lang="ar-EG" sz="2400" b="1" dirty="0" err="1"/>
              <a:t>المتكامل </a:t>
            </a:r>
            <a:r>
              <a:rPr lang="ar-EG" sz="2400" b="1" dirty="0"/>
              <a:t>، وقد يقوم النظام الفرعي للإعارة أساسا بدمج وظائف تبادل الإعارة </a:t>
            </a:r>
            <a:r>
              <a:rPr lang="ar-EG" sz="2400" b="1" dirty="0" err="1"/>
              <a:t>أيضا </a:t>
            </a:r>
            <a:r>
              <a:rPr lang="ar-EG" sz="2400" b="1" dirty="0"/>
              <a:t>، وهو له أهمية كبيرة وخاصة مع الأنظمة الآلية المحملة فى نطاق </a:t>
            </a:r>
            <a:r>
              <a:rPr lang="ar-EG" sz="2400" b="1" dirty="0" err="1"/>
              <a:t>الجامعات </a:t>
            </a:r>
            <a:r>
              <a:rPr lang="ar-EG" sz="2400" b="1" dirty="0"/>
              <a:t>، وهو لا يسمح فقط بتبادل الإعارة بين المكتبات المشاركة فى النظام بل أيضا مع المكتبات الأخرى التي تستخدم أنظمة آلية مختلفة أخرى وذلك من خلال الالتزام بمعايير تبادل </a:t>
            </a:r>
            <a:r>
              <a:rPr lang="ar-EG" sz="2400" b="1" dirty="0" err="1"/>
              <a:t>الإعارة.</a:t>
            </a:r>
            <a:r>
              <a:rPr lang="ar-EG" sz="2400" b="1" dirty="0"/>
              <a:t>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النظام الفرعي المضاف </a:t>
            </a:r>
            <a:r>
              <a:rPr lang="en-US" sz="2400" dirty="0"/>
              <a:t/>
            </a:r>
            <a:br>
              <a:rPr lang="en-US" sz="2400" dirty="0"/>
            </a:br>
            <a:r>
              <a:rPr lang="ar-EG" sz="2400" b="1" dirty="0"/>
              <a:t>عادة ما تعرض النظم الفرعية المضافة  </a:t>
            </a:r>
            <a:r>
              <a:rPr lang="en-US" sz="2400" b="1" dirty="0"/>
              <a:t>Add-on Module</a:t>
            </a:r>
            <a:r>
              <a:rPr lang="ar-EG" sz="2400" b="1" dirty="0"/>
              <a:t> وظائف إضافية أو تعرض كجزء متمم لنظام فرعي محدد </a:t>
            </a:r>
            <a:r>
              <a:rPr lang="ar-EG" sz="2400" b="1" dirty="0" err="1"/>
              <a:t>مثل </a:t>
            </a:r>
            <a:r>
              <a:rPr lang="ar-EG" sz="2400" b="1" dirty="0"/>
              <a:t>: منتج التقارير </a:t>
            </a:r>
            <a:r>
              <a:rPr lang="en-US" sz="2400" b="1" dirty="0"/>
              <a:t>Report Generating </a:t>
            </a:r>
            <a:r>
              <a:rPr lang="ar-EG" sz="2400" b="1" dirty="0"/>
              <a:t> ، والجرد </a:t>
            </a:r>
            <a:r>
              <a:rPr lang="en-US" sz="2400" b="1" dirty="0"/>
              <a:t>Inventory</a:t>
            </a:r>
            <a:r>
              <a:rPr lang="ar-EG" sz="2400" b="1" dirty="0"/>
              <a:t> ، واستيراد وتصدير التسجيلات من والى أشكال </a:t>
            </a:r>
            <a:r>
              <a:rPr lang="ar-EG" sz="2400" b="1" dirty="0" err="1"/>
              <a:t>مارك </a:t>
            </a:r>
            <a:r>
              <a:rPr lang="ar-EG" sz="2400" b="1" dirty="0"/>
              <a:t>، وفهرس </a:t>
            </a:r>
            <a:r>
              <a:rPr lang="ar-EG" sz="2400" b="1" dirty="0" err="1"/>
              <a:t>الوب</a:t>
            </a:r>
            <a:r>
              <a:rPr lang="ar-EG" sz="2400" b="1" dirty="0"/>
              <a:t> </a:t>
            </a:r>
            <a:r>
              <a:rPr lang="en-US" sz="2400" b="1" dirty="0"/>
              <a:t>Web OPAC</a:t>
            </a:r>
            <a:r>
              <a:rPr lang="ar-EG" sz="2400" b="1" dirty="0"/>
              <a:t> ، وعميل </a:t>
            </a:r>
            <a:r>
              <a:rPr lang="en-US" sz="2400" b="1" dirty="0"/>
              <a:t>Z39.50 </a:t>
            </a:r>
            <a:r>
              <a:rPr lang="ar-EG" sz="2400" b="1" dirty="0"/>
              <a:t> ، وأنظمة الأمن المتصلة أو المتكاملة مع النظام الفرعي للفهرسة </a:t>
            </a:r>
            <a:r>
              <a:rPr lang="ar-EG" sz="2400" b="1" dirty="0" err="1"/>
              <a:t>والإعارة.</a:t>
            </a:r>
            <a:r>
              <a:rPr lang="ar-EG" sz="2400" b="1"/>
              <a:t> </a:t>
            </a:r>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1522644"/>
            <a:ext cx="9144000" cy="22621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3300" b="1" i="0" u="none" strike="noStrike" cap="none" normalizeH="0" baseline="0" dirty="0" smtClean="0">
                <a:ln>
                  <a:noFill/>
                </a:ln>
                <a:solidFill>
                  <a:schemeClr val="tx1"/>
                </a:solidFill>
                <a:effectLst/>
                <a:latin typeface="Comic Sans MS" pitchFamily="66" charset="0"/>
                <a:ea typeface="Dotum" pitchFamily="34" charset="-127"/>
                <a:cs typeface="Monotype Koufi" pitchFamily="2" charset="-78"/>
              </a:rPr>
              <a:t>أساسيات الحاسب الآلي في المكتبات ومراكز المعلومات</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2000" b="1"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تأليـــــــــف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25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د/ سامح زينهم عبد الجواد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14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أستاذ علــــــــم المعلــــــــومـات المساعد</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14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رئيس قسم المكتبات والمعلومات</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10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كلية </a:t>
            </a:r>
            <a:r>
              <a:rPr kumimoji="0" lang="ar-EG" sz="1000" b="0" i="0" u="none" strike="noStrike" cap="none" normalizeH="0" baseline="0" dirty="0" err="1" smtClean="0">
                <a:ln>
                  <a:noFill/>
                </a:ln>
                <a:solidFill>
                  <a:schemeClr val="tx1"/>
                </a:solidFill>
                <a:effectLst/>
                <a:latin typeface="Arial" pitchFamily="34" charset="0"/>
                <a:ea typeface="Times New Roman" pitchFamily="18" charset="0"/>
                <a:cs typeface="Monotype Koufi" pitchFamily="2" charset="-78"/>
              </a:rPr>
              <a:t>الآداب </a:t>
            </a:r>
            <a:r>
              <a:rPr kumimoji="0" lang="ar-EG" sz="10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 جامعة بنها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EG" sz="2500" b="0" i="0" u="none" strike="noStrike" cap="none" normalizeH="0" baseline="0" dirty="0" smtClean="0">
                <a:ln>
                  <a:noFill/>
                </a:ln>
                <a:solidFill>
                  <a:schemeClr val="tx1"/>
                </a:solidFill>
                <a:effectLst/>
                <a:latin typeface="Arial" pitchFamily="34" charset="0"/>
                <a:ea typeface="Times New Roman" pitchFamily="18" charset="0"/>
                <a:cs typeface="Monotype Koufi" pitchFamily="2" charset="-78"/>
              </a:rPr>
              <a:t>الفرقة الثالثة</a:t>
            </a:r>
            <a:endParaRPr kumimoji="0" lang="ar-EG"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3200" b="1" dirty="0"/>
              <a:t>مصطلح ميكنة المكتبات يعنى ببساطة استخدام الحاسب الآلي للقيام بوظائف المكتبات المختلفة مثل الفهرسة والإعارة والتزويد وضبط المسلسلات بهدف الاستفادة من الإمكانيات التي يعرضها الحاسب في معالجة العمليات بسرعة وفعالية.</a:t>
            </a:r>
            <a:r>
              <a:rPr lang="en-US" sz="3200" dirty="0"/>
              <a:t/>
            </a:r>
            <a:br>
              <a:rPr lang="en-US" sz="3200" dirty="0"/>
            </a:br>
            <a:r>
              <a:rPr lang="ar-EG" sz="3200" b="1" dirty="0"/>
              <a:t>وقد مر استخدام الحاسبات فى المكتبات بالعديد من المراحل ابتدءا من استخدام الحاسبات لعمل بعض قوائم الفهرسة والإعارة إلى استخدامه </a:t>
            </a:r>
            <a:r>
              <a:rPr lang="ar-EG" sz="3200" b="1" dirty="0" err="1"/>
              <a:t>لتحسيب</a:t>
            </a:r>
            <a:r>
              <a:rPr lang="ar-EG" sz="3200" b="1" dirty="0"/>
              <a:t> وظائف فردية مثل الإعارة أو الفهرسة باستخدام قواعد بيانات منفصلة لكل وظيفة وحتى ظهور الأنظمة الآلية المتكاملة التي توفر قاعدة بيانات ببليوجرافية تتقاسمها وظائف المكتبة المختلفة.</a:t>
            </a:r>
            <a:r>
              <a:rPr lang="en-US" sz="3200" dirty="0"/>
              <a:t/>
            </a:r>
            <a:br>
              <a:rPr lang="en-US" sz="3200" dirty="0"/>
            </a:br>
            <a:endParaRPr lang="ar-EG"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SA" sz="2400" b="1" dirty="0"/>
              <a:t>هناك العديد من المميزات التي تتيحها الميكنة للمكتبات </a:t>
            </a:r>
            <a:r>
              <a:rPr lang="ar-SA" sz="2400" b="1" dirty="0" err="1"/>
              <a:t>ومنها :-</a:t>
            </a:r>
            <a:r>
              <a:rPr lang="en-US" sz="2400" dirty="0"/>
              <a:t/>
            </a:r>
            <a:br>
              <a:rPr lang="en-US" sz="2400" dirty="0"/>
            </a:br>
            <a:r>
              <a:rPr lang="ar-SA" sz="2400" b="1" dirty="0"/>
              <a:t>تحسن الميكنة إتاحة المعلومات للمستفيدين وتزيد من فعالية إدارة المجموعات</a:t>
            </a:r>
            <a:r>
              <a:rPr lang="en-US" sz="2400" dirty="0"/>
              <a:t/>
            </a:r>
            <a:br>
              <a:rPr lang="en-US" sz="2400" dirty="0"/>
            </a:br>
            <a:r>
              <a:rPr lang="ar-SA" sz="2400" b="1" dirty="0"/>
              <a:t>التقليل من المهام الكتابية وإعطاء فرصة أكبر للتعامل مع المستفيدين مما يساعد على زيادة إنتاجية العاملين فضلا عن التقليل من الأخطاء والتكرار</a:t>
            </a:r>
            <a:r>
              <a:rPr lang="en-US" sz="2400" dirty="0"/>
              <a:t/>
            </a:r>
            <a:br>
              <a:rPr lang="en-US" sz="2400" dirty="0"/>
            </a:br>
            <a:r>
              <a:rPr lang="ar-SA" sz="2400" b="1" dirty="0"/>
              <a:t>إمكانية تحديث التسجيلات بسهولة ويسر </a:t>
            </a:r>
            <a:r>
              <a:rPr lang="en-US" sz="2400" dirty="0"/>
              <a:t/>
            </a:r>
            <a:br>
              <a:rPr lang="en-US" sz="2400" dirty="0"/>
            </a:br>
            <a:r>
              <a:rPr lang="ar-SA" sz="2400" b="1" dirty="0"/>
              <a:t>إمكانية إنتاج الببليوجرافيات بسرعة وبسهولة </a:t>
            </a:r>
            <a:r>
              <a:rPr lang="en-US" sz="2400" dirty="0"/>
              <a:t/>
            </a:r>
            <a:br>
              <a:rPr lang="en-US" sz="2400" dirty="0"/>
            </a:br>
            <a:r>
              <a:rPr lang="ar-SA" sz="2400" b="1" dirty="0"/>
              <a:t>إمكانية إنتاج العديد من التقارير والإحصائيات عن جميع نواحي النظام </a:t>
            </a:r>
            <a:r>
              <a:rPr lang="en-US" sz="2400" dirty="0"/>
              <a:t/>
            </a:r>
            <a:br>
              <a:rPr lang="en-US" sz="2400" dirty="0"/>
            </a:br>
            <a:r>
              <a:rPr lang="ar-SA" sz="2400" b="1" dirty="0"/>
              <a:t>سرعة وسهولة إجراء عمليات الجرد </a:t>
            </a:r>
            <a:r>
              <a:rPr lang="en-US" sz="2400" dirty="0"/>
              <a:t/>
            </a:r>
            <a:br>
              <a:rPr lang="en-US" sz="2400" dirty="0"/>
            </a:br>
            <a:r>
              <a:rPr lang="ar-SA" sz="2400" b="1" dirty="0"/>
              <a:t>إمكانية المشاركة فى المصادر مع المكتبات والمؤسسات الأخرى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المراحل المبكرة لاستخدام الحاسبات</a:t>
            </a:r>
            <a:r>
              <a:rPr lang="en-US" sz="2400" dirty="0"/>
              <a:t/>
            </a:r>
            <a:br>
              <a:rPr lang="en-US" sz="2400" dirty="0"/>
            </a:br>
            <a:r>
              <a:rPr lang="ar-EG" sz="2400" b="1" dirty="0"/>
              <a:t>يمكن القول أن بداية تطوير ميكنة المكتبات فى بداية الثلاثينات عندما تم تجهيز معدات ثقب البطاقات </a:t>
            </a:r>
            <a:r>
              <a:rPr lang="en-US" sz="2400" b="1" dirty="0"/>
              <a:t>Punch Card Equipment</a:t>
            </a:r>
            <a:r>
              <a:rPr lang="ar-EG" sz="2400" b="1" dirty="0"/>
              <a:t> لكى تستخدم مع وظائف الإعارة </a:t>
            </a:r>
            <a:r>
              <a:rPr lang="ar-EG" sz="2400" b="1" dirty="0" err="1"/>
              <a:t>والتزويد .</a:t>
            </a:r>
            <a:r>
              <a:rPr lang="ar-EG" sz="2400" b="1" dirty="0"/>
              <a:t> وأثناء الثلاثينات وبداية الأربعينات كان التقدم فى أنظمة الكمبيوتر بطيء </a:t>
            </a:r>
            <a:r>
              <a:rPr lang="ar-EG" sz="2400" b="1" dirty="0" err="1"/>
              <a:t>للغاية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مرحلة أنظمة الغرض الواحد </a:t>
            </a:r>
            <a:r>
              <a:rPr lang="en-US" sz="2400" dirty="0"/>
              <a:t/>
            </a:r>
            <a:br>
              <a:rPr lang="en-US" sz="2400" dirty="0"/>
            </a:br>
            <a:r>
              <a:rPr lang="ar-EG" sz="2400" b="1" dirty="0"/>
              <a:t>مع تطوير الحاسبات الصغيرة </a:t>
            </a:r>
            <a:r>
              <a:rPr lang="en-US" sz="2400" b="1" dirty="0"/>
              <a:t>Minicomputer</a:t>
            </a:r>
            <a:r>
              <a:rPr lang="ar-EG" sz="2400" b="1" dirty="0"/>
              <a:t> فى بداية منتصف السبعينات  بدأت تنبثق قليل من أنظمة المكتبات </a:t>
            </a:r>
            <a:r>
              <a:rPr lang="ar-EG" sz="2400" b="1" dirty="0" err="1"/>
              <a:t>الآلية .</a:t>
            </a:r>
            <a:r>
              <a:rPr lang="ar-EG" sz="2400" b="1" dirty="0"/>
              <a:t> والاتجاه فى منتصف إلى أواخر السبعينات كان فى اتجاه تطوير وتجهيز تطبيقات معالجة بيانات منفصلة للتحكم فى كل وظيفة هامة فى </a:t>
            </a:r>
            <a:r>
              <a:rPr lang="ar-EG" sz="2400" b="1" dirty="0" err="1"/>
              <a:t>المكتبات </a:t>
            </a:r>
            <a:r>
              <a:rPr lang="ar-EG" sz="2400" b="1" dirty="0"/>
              <a:t>، وقد تم تطوير هذه المنتجات من خلال </a:t>
            </a:r>
            <a:r>
              <a:rPr lang="ar-EG" sz="2400" b="1" dirty="0" err="1"/>
              <a:t>المجهودات</a:t>
            </a:r>
            <a:r>
              <a:rPr lang="ar-EG" sz="2400" b="1" dirty="0"/>
              <a:t> المحلية لبعض المكتبات وخاصة الجامعية منها أو من خلال موردين </a:t>
            </a:r>
            <a:r>
              <a:rPr lang="ar-EG" sz="2400" b="1" dirty="0" err="1"/>
              <a:t>تجاريين .</a:t>
            </a:r>
            <a:r>
              <a:rPr lang="ar-EG" sz="2400" b="1" dirty="0"/>
              <a:t> وهذه التطبيقات كانت أساسا لضبط الإعارة والتي كانت واحدة من أول تطبيقات المكتبات التي تم </a:t>
            </a:r>
            <a:r>
              <a:rPr lang="ar-EG" sz="2400" b="1" dirty="0" err="1"/>
              <a:t>تحسيبها</a:t>
            </a:r>
            <a:r>
              <a:rPr lang="ar-EG" sz="2400" b="1" dirty="0"/>
              <a:t> </a:t>
            </a:r>
            <a:r>
              <a:rPr lang="ar-EG" sz="2400" b="1" dirty="0" err="1"/>
              <a:t>بنجاح </a:t>
            </a:r>
            <a:r>
              <a:rPr lang="ar-EG" sz="2400" b="1" dirty="0"/>
              <a:t>،  مع أن قليل من أنظمة التزويد تم تطويرها أيضا أثناء هذه </a:t>
            </a:r>
            <a:r>
              <a:rPr lang="ar-EG" sz="2400" b="1" dirty="0" err="1"/>
              <a:t>الفترة </a:t>
            </a:r>
            <a:r>
              <a:rPr lang="ar-EG" sz="2400" b="1" dirty="0"/>
              <a:t>، وهذه التطبيقات تدعى نظم حاسبات الغرض الواحد </a:t>
            </a:r>
            <a:r>
              <a:rPr lang="en-US" sz="2400" b="1" dirty="0"/>
              <a:t>Single – Purpose Computer System </a:t>
            </a:r>
            <a:r>
              <a:rPr lang="ar-EG" sz="2400" b="1" dirty="0"/>
              <a:t>  لأنها كانت </a:t>
            </a:r>
            <a:r>
              <a:rPr lang="ar-EG" sz="2400" b="1" dirty="0" err="1"/>
              <a:t>تميكن</a:t>
            </a:r>
            <a:r>
              <a:rPr lang="ar-EG" sz="2400" b="1" dirty="0"/>
              <a:t> وظيفة واحدة فقط مثل الإعارة أو الفهرسة.</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مرحلة الأنظمة الآلية المتكاملة </a:t>
            </a:r>
            <a:r>
              <a:rPr lang="en-US" sz="2400" dirty="0"/>
              <a:t/>
            </a:r>
            <a:br>
              <a:rPr lang="en-US" sz="2400" dirty="0"/>
            </a:br>
            <a:r>
              <a:rPr lang="ar-EG" sz="2400" b="1" dirty="0"/>
              <a:t>وقد ظهرت الأنظمة الآلية المتكاملة </a:t>
            </a:r>
            <a:r>
              <a:rPr lang="en-US" sz="2400" b="1" dirty="0"/>
              <a:t>Integrated System </a:t>
            </a:r>
            <a:r>
              <a:rPr lang="ar-EG" sz="2400" b="1" dirty="0"/>
              <a:t> فى نهاية السبعينات تقريبا وأصبحت النموذج المفضل لميكنة أنشطة المكتبات </a:t>
            </a:r>
            <a:r>
              <a:rPr lang="ar-EG" sz="2400" b="1" dirty="0" err="1"/>
              <a:t>المختلفة </a:t>
            </a:r>
            <a:r>
              <a:rPr lang="ar-EG" sz="2400" b="1" dirty="0"/>
              <a:t>، وهذه الأنظمة يتم تطويرها من خلال مورد واحد وتعرض دعم لميكنة العديد من وظائف </a:t>
            </a:r>
            <a:r>
              <a:rPr lang="ar-EG" sz="2400" b="1" dirty="0" err="1"/>
              <a:t>المكتبات </a:t>
            </a:r>
            <a:r>
              <a:rPr lang="ar-EG" sz="2400" b="1" dirty="0"/>
              <a:t>، حيث يتكون النظام من نظم فرعية مختلفة بحيث يقوم كل نظام فرعى بمعالجة وظيفة محددة مثل الفهرسة أو ضبط المسلسلات أو الإعارة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b="1" dirty="0"/>
              <a:t>نظام المكتبة المتكامل </a:t>
            </a:r>
            <a:r>
              <a:rPr lang="en-US" sz="2400" dirty="0"/>
              <a:t/>
            </a:r>
            <a:br>
              <a:rPr lang="en-US" sz="2400" dirty="0"/>
            </a:br>
            <a:r>
              <a:rPr lang="ar-EG" sz="2400" b="1" dirty="0"/>
              <a:t>على العكس من نظم الغرض الواحد السابقة فان نظم المكتبات المتكاملة </a:t>
            </a:r>
            <a:r>
              <a:rPr lang="en-US" sz="2400" b="1" dirty="0" err="1"/>
              <a:t>Inegrated</a:t>
            </a:r>
            <a:r>
              <a:rPr lang="en-US" sz="2400" b="1" dirty="0"/>
              <a:t> Library </a:t>
            </a:r>
            <a:r>
              <a:rPr lang="en-US" sz="2400" b="1" dirty="0" err="1"/>
              <a:t>Syetms</a:t>
            </a:r>
            <a:r>
              <a:rPr lang="ar-EG" sz="2400" b="1" dirty="0"/>
              <a:t> تعالج العديد من وظائف المكتبات وليس وظيفة واحدة </a:t>
            </a:r>
            <a:r>
              <a:rPr lang="ar-EG" sz="2400" b="1" dirty="0" err="1"/>
              <a:t>فقط .</a:t>
            </a:r>
            <a:r>
              <a:rPr lang="ar-EG" sz="2400" b="1" dirty="0"/>
              <a:t> ويستخدم النظام المتكامل قاعدة بيانات مشتركة واحدة تتقاسمها وتستخدمها كل الوظائف التي يعالجها </a:t>
            </a:r>
            <a:r>
              <a:rPr lang="ar-EG" sz="2400" b="1" dirty="0" err="1"/>
              <a:t>النظام .</a:t>
            </a:r>
            <a:r>
              <a:rPr lang="ar-EG" sz="2400" b="1" dirty="0"/>
              <a:t> والوظائف التي يعالجها النظام المتكامل تسمى نظم فرعية حيث كل نظام فرعى يعالج وظيفة </a:t>
            </a:r>
            <a:r>
              <a:rPr lang="ar-EG" sz="2400" b="1" dirty="0" err="1"/>
              <a:t>محددة </a:t>
            </a:r>
            <a:r>
              <a:rPr lang="ar-EG" sz="2400" b="1" dirty="0"/>
              <a:t>، فالنظام الفرعي للإعارة يعالج وظيفة الإعارة والنظام الفرعي للفهرسة يعالج وظيفة الفهرسة وهكذا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46650"/>
          </a:xfrm>
        </p:spPr>
        <p:txBody>
          <a:bodyPr>
            <a:noAutofit/>
          </a:bodyPr>
          <a:lstStyle/>
          <a:p>
            <a:r>
              <a:rPr lang="ar-EG" sz="2400" dirty="0"/>
              <a:t>الأنظمة الفرعية بالأنظمة الآلية المتكاملة </a:t>
            </a:r>
            <a:r>
              <a:rPr lang="en-US" sz="2400" dirty="0"/>
              <a:t/>
            </a:r>
            <a:br>
              <a:rPr lang="en-US" sz="2400" dirty="0"/>
            </a:br>
            <a:r>
              <a:rPr lang="ar-EG" sz="2400" b="1" dirty="0"/>
              <a:t>بالرغم أننا سنتعرف بالتفصيل على مفهوم وخصائص كل نظام فرعى على حده خلال الفصول القادمة إلا انه من المفضل فى هذا الفصل التمهيدي أن يخرج </a:t>
            </a:r>
            <a:r>
              <a:rPr lang="ar-EG" sz="2400" b="1" dirty="0" err="1"/>
              <a:t>القارىء</a:t>
            </a:r>
            <a:r>
              <a:rPr lang="ar-EG" sz="2400" b="1" dirty="0"/>
              <a:t> بأكبر قدر ممكن من المفاهيم المتعلقة بالأنظمة الآلية المتكاملة</a:t>
            </a:r>
            <a:endParaRPr lang="en-US" sz="24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147</Words>
  <Application>Microsoft Office PowerPoint</Application>
  <PresentationFormat>عرض على الشاشة (3:4)‏</PresentationFormat>
  <Paragraphs>29</Paragraphs>
  <Slides>17</Slides>
  <Notes>0</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سمة Office</vt:lpstr>
      <vt:lpstr>الشريحة 1</vt:lpstr>
      <vt:lpstr>الشريحة 2</vt:lpstr>
      <vt:lpstr>مصطلح ميكنة المكتبات يعنى ببساطة استخدام الحاسب الآلي للقيام بوظائف المكتبات المختلفة مثل الفهرسة والإعارة والتزويد وضبط المسلسلات بهدف الاستفادة من الإمكانيات التي يعرضها الحاسب في معالجة العمليات بسرعة وفعالية. وقد مر استخدام الحاسبات فى المكتبات بالعديد من المراحل ابتدءا من استخدام الحاسبات لعمل بعض قوائم الفهرسة والإعارة إلى استخدامه لتحسيب وظائف فردية مثل الإعارة أو الفهرسة باستخدام قواعد بيانات منفصلة لكل وظيفة وحتى ظهور الأنظمة الآلية المتكاملة التي توفر قاعدة بيانات ببليوجرافية تتقاسمها وظائف المكتبة المختلفة. </vt:lpstr>
      <vt:lpstr>هناك العديد من المميزات التي تتيحها الميكنة للمكتبات ومنها :- تحسن الميكنة إتاحة المعلومات للمستفيدين وتزيد من فعالية إدارة المجموعات التقليل من المهام الكتابية وإعطاء فرصة أكبر للتعامل مع المستفيدين مما يساعد على زيادة إنتاجية العاملين فضلا عن التقليل من الأخطاء والتكرار إمكانية تحديث التسجيلات بسهولة ويسر  إمكانية إنتاج الببليوجرافيات بسرعة وبسهولة  إمكانية إنتاج العديد من التقارير والإحصائيات عن جميع نواحي النظام  سرعة وسهولة إجراء عمليات الجرد  إمكانية المشاركة فى المصادر مع المكتبات والمؤسسات الأخرى </vt:lpstr>
      <vt:lpstr>المراحل المبكرة لاستخدام الحاسبات يمكن القول أن بداية تطوير ميكنة المكتبات فى بداية الثلاثينات عندما تم تجهيز معدات ثقب البطاقات Punch Card Equipment لكى تستخدم مع وظائف الإعارة والتزويد . وأثناء الثلاثينات وبداية الأربعينات كان التقدم فى أنظمة الكمبيوتر بطيء للغاية .</vt:lpstr>
      <vt:lpstr>مرحلة أنظمة الغرض الواحد  مع تطوير الحاسبات الصغيرة Minicomputer فى بداية منتصف السبعينات  بدأت تنبثق قليل من أنظمة المكتبات الآلية . والاتجاه فى منتصف إلى أواخر السبعينات كان فى اتجاه تطوير وتجهيز تطبيقات معالجة بيانات منفصلة للتحكم فى كل وظيفة هامة فى المكتبات ، وقد تم تطوير هذه المنتجات من خلال المجهودات المحلية لبعض المكتبات وخاصة الجامعية منها أو من خلال موردين تجاريين . وهذه التطبيقات كانت أساسا لضبط الإعارة والتي كانت واحدة من أول تطبيقات المكتبات التي تم تحسيبها بنجاح ،  مع أن قليل من أنظمة التزويد تم تطويرها أيضا أثناء هذه الفترة ، وهذه التطبيقات تدعى نظم حاسبات الغرض الواحد Single – Purpose Computer System   لأنها كانت تميكن وظيفة واحدة فقط مثل الإعارة أو الفهرسة.</vt:lpstr>
      <vt:lpstr>مرحلة الأنظمة الآلية المتكاملة  وقد ظهرت الأنظمة الآلية المتكاملة Integrated System  فى نهاية السبعينات تقريبا وأصبحت النموذج المفضل لميكنة أنشطة المكتبات المختلفة ، وهذه الأنظمة يتم تطويرها من خلال مورد واحد وتعرض دعم لميكنة العديد من وظائف المكتبات ، حيث يتكون النظام من نظم فرعية مختلفة بحيث يقوم كل نظام فرعى بمعالجة وظيفة محددة مثل الفهرسة أو ضبط المسلسلات أو الإعارة </vt:lpstr>
      <vt:lpstr>نظام المكتبة المتكامل  على العكس من نظم الغرض الواحد السابقة فان نظم المكتبات المتكاملة Inegrated Library Syetms تعالج العديد من وظائف المكتبات وليس وظيفة واحدة فقط . ويستخدم النظام المتكامل قاعدة بيانات مشتركة واحدة تتقاسمها وتستخدمها كل الوظائف التي يعالجها النظام . والوظائف التي يعالجها النظام المتكامل تسمى نظم فرعية حيث كل نظام فرعى يعالج وظيفة محددة ، فالنظام الفرعي للإعارة يعالج وظيفة الإعارة والنظام الفرعي للفهرسة يعالج وظيفة الفهرسة وهكذا </vt:lpstr>
      <vt:lpstr>الأنظمة الفرعية بالأنظمة الآلية المتكاملة  بالرغم أننا سنتعرف بالتفصيل على مفهوم وخصائص كل نظام فرعى على حده خلال الفصول القادمة إلا انه من المفضل فى هذا الفصل التمهيدي أن يخرج القارىء بأكبر قدر ممكن من المفاهيم المتعلقة بالأنظمة الآلية المتكاملة</vt:lpstr>
      <vt:lpstr>النظام الفرعي للفهرسة  يستخدم النظام الفرعي للفهرسة  Cataloging Module لخلق وتخزين واسترجاع وإدارة التسجيلات الببليوجرافية و/أو الكشافات ويحدد شكل التسجيلة المستخدمة فى قاعدة البيانات ويوفر ضبط استنادي للمؤلف والموضوع والعنوان ..الخ ، وبعض الأنظمة تخلق تسجيلة تدعى تسجيلة الموجودات Holding Record والتي تتضمن معلومات عن كل مادة مفردة والى تفيد في إجراءات الإعارة.</vt:lpstr>
      <vt:lpstr>النظام الفرعي للفهرس المباشر  تنتج أنشطة الفهرسة باستخدام الأنظمة الآلية المتكاملة فهرس الكتروني نطلق عليه فهرس الإتاحة العامة على الخط المباشر   OPAC، وهذا الفهرس هو الهدف الأساسي من استخدام الأنظمة الآلية المتكاملة وهو الذي يمكن المستخدمين من البحث عن مقتنيات المكتبة المختلفة باستخدام نقاط بحث متعددة ، والفهرس المباشر عادة ما يعرض كنظام فرعى مضاف  Add-on  Module  والذي يكون متكامل مع النظام الفرعي للفهرسة.</vt:lpstr>
      <vt:lpstr>النظام الفرعي للتزويد  معظم الأنظمة الآلية المتكاملة تدعم أنظمة فرعية إدارية للتزويد Acquisition Module  كمكون تطبيقي اختياري وذلك منذ الثمانينات تقريبا ، ويقوم النظام الفرعي للتزويد بمكينة كل المهام التى يقوم بها قسم التزويد بالمكتبات ولكن بطريقة أكثر سرعة وفعالية حيث يقوم بإحلال خطوات العمل اليدوية  إلى إدخال بيانات ومعالجة كمبيوتر. </vt:lpstr>
      <vt:lpstr>النظام الفرعي لضبط المسلسلات  النظام الفرعي لضبط المسلسلات Serial Control Module من الأنظمة الفرعية التي تتاح إلى المكتبات بشكل اختياري ويمكن إضافتها فى ـى وقت بعد تركيب النظام .وقد يكون إجراءات ضبط المسلسلات جزء من المهام التي يقوم بها النظام الفرعي للتزويد نتيجة تشابه الأعمال التي تتم بوحدتي التزويد وضبط المسلسلات وقد يكون هناك نظام فرعى مستقل لضبط المسلسلات.</vt:lpstr>
      <vt:lpstr>النظام الفرعي للإعارة  ظهر النظام الفرعي للإعارة Circulation Module  منذ ظهور الأنظمة الآلية المتكاملة فى الثمانيات وهو مكون أساسي من مكونات النظام المتكامل مع النظام الفرعي للفهرسة والفهرس المباشر . ونظم الإعارة تخلق ملف سياسة الإعارة وقاعدة بيانات المستفيدين ، وتحدد الملامح والامتيازات والإجراءات الأخرى مثل المحاسبة والدفع وغرامات التأخير والكتب المفقودة والاشعارات وغيرها ، كما تقوم بميكنة كل مهام الإعارة من استعارة وإرجاع وحجز ومطالبات </vt:lpstr>
      <vt:lpstr>النظام الفرعي لتبادل الإعارة  النظام الفرع لتبادل الإعارة Inter Library Loan Module من  الأنظمة الفرعية الاختيارية والتى يمكن تركيبها بعد استخدام النظام الآلي المتكامل ، وقد يقوم النظام الفرعي للإعارة أساسا بدمج وظائف تبادل الإعارة أيضا ، وهو له أهمية كبيرة وخاصة مع الأنظمة الآلية المحملة فى نطاق الجامعات ، وهو لا يسمح فقط بتبادل الإعارة بين المكتبات المشاركة فى النظام بل أيضا مع المكتبات الأخرى التي تستخدم أنظمة آلية مختلفة أخرى وذلك من خلال الالتزام بمعايير تبادل الإعارة. </vt:lpstr>
      <vt:lpstr>النظام الفرعي لتبادل الإعارة  النظام الفرع لتبادل الإعارة Inter Library Loan Module من  الأنظمة الفرعية الاختيارية والتى يمكن تركيبها بعد استخدام النظام الآلي المتكامل ، وقد يقوم النظام الفرعي للإعارة أساسا بدمج وظائف تبادل الإعارة أيضا ، وهو له أهمية كبيرة وخاصة مع الأنظمة الآلية المحملة فى نطاق الجامعات ، وهو لا يسمح فقط بتبادل الإعارة بين المكتبات المشاركة فى النظام بل أيضا مع المكتبات الأخرى التي تستخدم أنظمة آلية مختلفة أخرى وذلك من خلال الالتزام بمعايير تبادل الإعارة. </vt:lpstr>
      <vt:lpstr>النظام الفرعي المضاف  عادة ما تعرض النظم الفرعية المضافة  Add-on Module وظائف إضافية أو تعرض كجزء متمم لنظام فرعي محدد مثل : منتج التقارير Report Generating  ، والجرد Inventory ، واستيراد وتصدير التسجيلات من والى أشكال مارك ، وفهرس الوب Web OPAC ، وعميل Z39.50  ، وأنظمة الأمن المتصلة أو المتكاملة مع النظام الفرعي للفهرسة والإعارة.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AlBuraq</dc:creator>
  <cp:lastModifiedBy>AlBuraq</cp:lastModifiedBy>
  <cp:revision>3</cp:revision>
  <dcterms:created xsi:type="dcterms:W3CDTF">2020-03-18T14:21:03Z</dcterms:created>
  <dcterms:modified xsi:type="dcterms:W3CDTF">2020-03-18T14:55:17Z</dcterms:modified>
</cp:coreProperties>
</file>